
<file path=[Content_Types].xml><?xml version="1.0" encoding="utf-8"?>
<Types xmlns="http://schemas.openxmlformats.org/package/2006/content-types">
  <Default ContentType="application/xml" Extension="xml"/>
  <Default ContentType="image/jpeg" Extension="jpeg"/>
  <Default ContentType="image/jpeg" Extension="jpg"/>
  <Default ContentType="application/vnd.openxmlformats-package.relationships+xml" Extension="rels"/>
  <Default ContentType="image/tif" Extension="tif"/>
  <Default ContentType="application/vnd.openxmlformats-officedocument.presentationml.printerSettings" Extension="bin"/>
  <Default ContentType="image/png" Extension="pn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4" Target="docProps/app.xml" Type="http://schemas.openxmlformats.org/officeDocument/2006/relationships/extended-properties"/><Relationship Id="rId1" Target="ppt/presentation.xml" Type="http://schemas.openxmlformats.org/officeDocument/2006/relationships/officeDocument"/><Relationship Id="rId2"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57" r:id="rId3"/>
    <p:sldId id="281" r:id="rId4"/>
    <p:sldId id="259" r:id="rId5"/>
    <p:sldId id="260" r:id="rId6"/>
    <p:sldId id="261" r:id="rId7"/>
    <p:sldId id="262" r:id="rId8"/>
    <p:sldId id="266" r:id="rId9"/>
    <p:sldId id="267" r:id="rId10"/>
    <p:sldId id="265"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C66E0173-DCBB-D147-AB5D-D887365E2E01}">
          <p14:sldIdLst>
            <p14:sldId id="264"/>
            <p14:sldId id="257"/>
            <p14:sldId id="281"/>
          </p14:sldIdLst>
        </p14:section>
        <p14:section name="Abschnitt ohne Titel" id="{EE7C19A2-1EFB-C745-87E3-3C62EAE30A8E}">
          <p14:sldIdLst>
            <p14:sldId id="259"/>
            <p14:sldId id="260"/>
            <p14:sldId id="261"/>
            <p14:sldId id="262"/>
            <p14:sldId id="266"/>
            <p14:sldId id="267"/>
            <p14:sldId id="265"/>
            <p14:sldId id="268"/>
            <p14:sldId id="269"/>
            <p14:sldId id="270"/>
            <p14:sldId id="271"/>
            <p14:sldId id="272"/>
            <p14:sldId id="273"/>
            <p14:sldId id="274"/>
            <p14:sldId id="275"/>
            <p14:sldId id="276"/>
            <p14:sldId id="277"/>
            <p14:sldId id="278"/>
            <p14:sldId id="279"/>
            <p14:sldId id="28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56" autoAdjust="0"/>
  </p:normalViewPr>
  <p:slideViewPr>
    <p:cSldViewPr snapToGrid="0" snapToObjects="1">
      <p:cViewPr varScale="1">
        <p:scale>
          <a:sx n="75" d="100"/>
          <a:sy n="75" d="100"/>
        </p:scale>
        <p:origin x="-928" y="-96"/>
      </p:cViewPr>
      <p:guideLst>
        <p:guide orient="horz" pos="2160"/>
        <p:guide pos="2880"/>
      </p:guideLst>
    </p:cSldViewPr>
  </p:slideViewPr>
  <p:outlineViewPr>
    <p:cViewPr>
      <p:scale>
        <a:sx n="33" d="100"/>
        <a:sy n="33" d="100"/>
      </p:scale>
      <p:origin x="0" y="1693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865438"/>
            <a:ext cx="7772400" cy="674538"/>
          </a:xfrm>
          <a:prstGeom prst="rect">
            <a:avLst/>
          </a:prstGeom>
        </p:spPr>
        <p:txBody>
          <a:bodyPr/>
          <a:lstStyle>
            <a:lvl1pPr>
              <a:defRPr sz="3200">
                <a:latin typeface="Helvetica Light"/>
                <a:cs typeface="Helvetica Light"/>
              </a:defRPr>
            </a:lvl1pPr>
          </a:lstStyle>
          <a:p>
            <a:r>
              <a:rPr lang="de-DE" dirty="0" smtClean="0"/>
              <a:t>Mastertitelformat bearbeiten</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26/08/15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10346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45240E-DB16-EC48-A3CE-0DC151347EE5}" type="datetimeFigureOut">
              <a:rPr lang="de-DE" smtClean="0"/>
              <a:t>26/08/15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4587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892970" y="4723805"/>
            <a:ext cx="7358063" cy="1000125"/>
          </a:xfrm>
          <a:prstGeom prst="rect">
            <a:avLst/>
          </a:prstGeom>
        </p:spPr>
        <p:txBody>
          <a:bodyPr lIns="64291" tIns="32146" rIns="64291" bIns="32146" anchor="b"/>
          <a:lstStyle/>
          <a:p>
            <a:pPr lvl="0">
              <a:defRPr sz="1800"/>
            </a:pPr>
            <a:r>
              <a:rPr sz="5600"/>
              <a:t>Titeltext</a:t>
            </a:r>
          </a:p>
        </p:txBody>
      </p:sp>
      <p:sp>
        <p:nvSpPr>
          <p:cNvPr id="9" name="Shape 9"/>
          <p:cNvSpPr>
            <a:spLocks noGrp="1"/>
          </p:cNvSpPr>
          <p:nvPr>
            <p:ph type="body" idx="1"/>
          </p:nvPr>
        </p:nvSpPr>
        <p:spPr>
          <a:xfrm>
            <a:off x="892970" y="5759649"/>
            <a:ext cx="7358063" cy="794742"/>
          </a:xfrm>
          <a:prstGeom prst="rect">
            <a:avLst/>
          </a:prstGeom>
        </p:spPr>
        <p:txBody>
          <a:bodyPr anchor="t"/>
          <a:lstStyle>
            <a:lvl1pPr marL="0" indent="0" algn="ctr">
              <a:spcBef>
                <a:spcPts val="0"/>
              </a:spcBef>
              <a:buSzTx/>
              <a:buNone/>
              <a:defRPr sz="2200"/>
            </a:lvl1pPr>
            <a:lvl2pPr marL="0" indent="160721" algn="ctr">
              <a:spcBef>
                <a:spcPts val="0"/>
              </a:spcBef>
              <a:buSzTx/>
              <a:buNone/>
              <a:defRPr sz="2200"/>
            </a:lvl2pPr>
            <a:lvl3pPr marL="0" indent="321440" algn="ctr">
              <a:spcBef>
                <a:spcPts val="0"/>
              </a:spcBef>
              <a:buSzTx/>
              <a:buNone/>
              <a:defRPr sz="2200"/>
            </a:lvl3pPr>
            <a:lvl4pPr marL="0" indent="482161" algn="ctr">
              <a:spcBef>
                <a:spcPts val="0"/>
              </a:spcBef>
              <a:buSzTx/>
              <a:buNone/>
              <a:defRPr sz="2200"/>
            </a:lvl4pPr>
            <a:lvl5pPr marL="0" indent="642882" algn="ctr">
              <a:spcBef>
                <a:spcPts val="0"/>
              </a:spcBef>
              <a:buSzTx/>
              <a:buNone/>
              <a:defRPr sz="2200"/>
            </a:lvl5pPr>
          </a:lstStyle>
          <a:p>
            <a:pPr lvl="0">
              <a:defRPr sz="1800"/>
            </a:pPr>
            <a:r>
              <a:rPr sz="2200"/>
              <a:t>Textebene 1</a:t>
            </a:r>
          </a:p>
          <a:p>
            <a:pPr lvl="1">
              <a:defRPr sz="1800"/>
            </a:pPr>
            <a:r>
              <a:rPr sz="2200"/>
              <a:t>Textebene 2</a:t>
            </a:r>
          </a:p>
          <a:p>
            <a:pPr lvl="2">
              <a:defRPr sz="1800"/>
            </a:pPr>
            <a:r>
              <a:rPr sz="2200"/>
              <a:t>Textebene 3</a:t>
            </a:r>
          </a:p>
          <a:p>
            <a:pPr lvl="3">
              <a:defRPr sz="1800"/>
            </a:pPr>
            <a:r>
              <a:rPr sz="2200"/>
              <a:t>Textebene 4</a:t>
            </a:r>
          </a:p>
          <a:p>
            <a:pPr lvl="4">
              <a:defRPr sz="1800"/>
            </a:pPr>
            <a:r>
              <a:rPr sz="2200"/>
              <a:t>Textebene 5</a:t>
            </a:r>
          </a:p>
        </p:txBody>
      </p:sp>
    </p:spTree>
    <p:extLst>
      <p:ext uri="{BB962C8B-B14F-4D97-AF65-F5344CB8AC3E}">
        <p14:creationId xmlns:p14="http://schemas.microsoft.com/office/powerpoint/2010/main" val="187203885"/>
      </p:ext>
    </p:extLst>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1141364"/>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10"/>
          </p:nvPr>
        </p:nvSpPr>
        <p:spPr/>
        <p:txBody>
          <a:bodyPr/>
          <a:lstStyle/>
          <a:p>
            <a:fld id="{7245240E-DB16-EC48-A3CE-0DC151347EE5}" type="datetimeFigureOut">
              <a:rPr lang="de-DE" smtClean="0"/>
              <a:t>26/08/15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125811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smtClean="0"/>
              <a:t>Mastertextformat bearbeiten</a:t>
            </a:r>
          </a:p>
        </p:txBody>
      </p:sp>
      <p:sp>
        <p:nvSpPr>
          <p:cNvPr id="4" name="Datumsplatzhalter 3"/>
          <p:cNvSpPr>
            <a:spLocks noGrp="1"/>
          </p:cNvSpPr>
          <p:nvPr>
            <p:ph type="dt" sz="half" idx="10"/>
          </p:nvPr>
        </p:nvSpPr>
        <p:spPr/>
        <p:txBody>
          <a:bodyPr/>
          <a:lstStyle/>
          <a:p>
            <a:fld id="{7245240E-DB16-EC48-A3CE-0DC151347EE5}" type="datetimeFigureOut">
              <a:rPr lang="de-DE" smtClean="0"/>
              <a:t>26/08/15</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916663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7245240E-DB16-EC48-A3CE-0DC151347EE5}" type="datetimeFigureOut">
              <a:rPr lang="de-DE" smtClean="0"/>
              <a:t>26/08/15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75802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7245240E-DB16-EC48-A3CE-0DC151347EE5}" type="datetimeFigureOut">
              <a:rPr lang="de-DE" smtClean="0"/>
              <a:t>26/08/15</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36017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7245240E-DB16-EC48-A3CE-0DC151347EE5}" type="datetimeFigureOut">
              <a:rPr lang="de-DE" smtClean="0"/>
              <a:t>26/08/15</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427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245240E-DB16-EC48-A3CE-0DC151347EE5}" type="datetimeFigureOut">
              <a:rPr lang="de-DE" smtClean="0"/>
              <a:t>26/08/15</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39056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26/08/15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420745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7245240E-DB16-EC48-A3CE-0DC151347EE5}" type="datetimeFigureOut">
              <a:rPr lang="de-DE" smtClean="0"/>
              <a:t>26/08/15</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p:txBody>
          <a:bodyPr/>
          <a:lstStyle/>
          <a:p>
            <a:fld id="{E6565F8D-2313-0D47-A8AF-52647F39F492}" type="slidenum">
              <a:rPr lang="de-DE" smtClean="0"/>
              <a:t>‹#›</a:t>
            </a:fld>
            <a:endParaRPr lang="de-DE"/>
          </a:p>
        </p:txBody>
      </p:sp>
    </p:spTree>
    <p:extLst>
      <p:ext uri="{BB962C8B-B14F-4D97-AF65-F5344CB8AC3E}">
        <p14:creationId xmlns:p14="http://schemas.microsoft.com/office/powerpoint/2010/main" val="225388287"/>
      </p:ext>
    </p:extLst>
  </p:cSld>
  <p:clrMapOvr>
    <a:masterClrMapping/>
  </p:clrMapOvr>
</p:sldLayout>
</file>

<file path=ppt/slideMasters/_rels/slideMaster1.xml.rels><?xml version="1.0" encoding="UTF-8" standalone="yes" ?><Relationships xmlns="http://schemas.openxmlformats.org/package/2006/relationships"><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15" Target="../media/image2.jpeg" Type="http://schemas.openxmlformats.org/officeDocument/2006/relationships/image"/><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 Id="rId10" Target="../slideLayouts/slideLayout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26086"/>
            <a:ext cx="8229600" cy="4800077"/>
          </a:xfrm>
          <a:prstGeom prst="rect">
            <a:avLst/>
          </a:prstGeom>
        </p:spPr>
        <p:txBody>
          <a:bodyPr vert="horz" lIns="91440" tIns="45720" rIns="91440" bIns="45720" rtlCol="0">
            <a:normAutofit/>
          </a:body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240E-DB16-EC48-A3CE-0DC151347EE5}" type="datetimeFigureOut">
              <a:rPr lang="de-DE" smtClean="0"/>
              <a:t>26/08/15</a:t>
            </a:fld>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65F8D-2313-0D47-A8AF-52647F39F492}" type="slidenum">
              <a:rPr lang="de-DE" smtClean="0"/>
              <a:t>‹#›</a:t>
            </a:fld>
            <a:endParaRPr lang="de-DE"/>
          </a:p>
        </p:txBody>
      </p:sp>
      <p:pic>
        <p:nvPicPr>
          <p:cNvPr id="9" name="pasted-image.tif"/>
          <p:cNvPicPr/>
          <p:nvPr userDrawn="1"/>
        </p:nvPicPr>
        <p:blipFill>
          <a:blip r:embed="rId14">
            <a:extLst/>
          </a:blip>
          <a:stretch>
            <a:fillRect/>
          </a:stretch>
        </p:blipFill>
        <p:spPr>
          <a:xfrm>
            <a:off x="1132396" y="109946"/>
            <a:ext cx="7358063" cy="677073"/>
          </a:xfrm>
          <a:prstGeom prst="rect">
            <a:avLst/>
          </a:prstGeom>
          <a:ln w="12700">
            <a:miter lim="400000"/>
          </a:ln>
        </p:spPr>
      </p:pic>
      <p:sp>
        <p:nvSpPr>
          <p:cNvPr id="10" name="Shape 30"/>
          <p:cNvSpPr/>
          <p:nvPr userDrawn="1"/>
        </p:nvSpPr>
        <p:spPr>
          <a:xfrm>
            <a:off x="-21662" y="811346"/>
            <a:ext cx="9144001" cy="1"/>
          </a:xfrm>
          <a:prstGeom prst="line">
            <a:avLst/>
          </a:prstGeom>
          <a:ln w="25400">
            <a:solidFill>
              <a:srgbClr val="DCDEE0"/>
            </a:solidFill>
            <a:miter lim="400000"/>
          </a:ln>
        </p:spPr>
        <p:txBody>
          <a:bodyPr lIns="0" tIns="0" rIns="0" bIns="0" anchor="ctr"/>
          <a:lstStyle/>
          <a:p>
            <a:pPr lvl="0">
              <a:defRPr sz="2400"/>
            </a:pPr>
            <a:endParaRPr/>
          </a:p>
        </p:txBody>
      </p:sp>
      <p:pic>
        <p:nvPicPr>
          <p:cNvPr id="11" name="maji_01.jpg"/>
          <p:cNvPicPr/>
          <p:nvPr userDrawn="1"/>
        </p:nvPicPr>
        <p:blipFill>
          <a:blip r:embed="rId15">
            <a:extLst/>
          </a:blip>
          <a:srcRect l="8690" r="8690"/>
          <a:stretch>
            <a:fillRect/>
          </a:stretch>
        </p:blipFill>
        <p:spPr>
          <a:xfrm>
            <a:off x="8218499" y="6298588"/>
            <a:ext cx="791556" cy="479045"/>
          </a:xfrm>
          <a:prstGeom prst="rect">
            <a:avLst/>
          </a:prstGeom>
          <a:ln w="12700">
            <a:miter lim="400000"/>
          </a:ln>
        </p:spPr>
      </p:pic>
      <p:sp>
        <p:nvSpPr>
          <p:cNvPr id="12" name="Textfeld 11"/>
          <p:cNvSpPr txBox="1"/>
          <p:nvPr userDrawn="1"/>
        </p:nvSpPr>
        <p:spPr>
          <a:xfrm>
            <a:off x="2710525" y="6408333"/>
            <a:ext cx="3684234"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smtClean="0">
                <a:latin typeface="Helvetica Light"/>
                <a:cs typeface="Helvetica Light"/>
              </a:rPr>
              <a:t>Public Health and Occupational Safety</a:t>
            </a:r>
          </a:p>
        </p:txBody>
      </p:sp>
    </p:spTree>
    <p:extLst>
      <p:ext uri="{BB962C8B-B14F-4D97-AF65-F5344CB8AC3E}">
        <p14:creationId xmlns:p14="http://schemas.microsoft.com/office/powerpoint/2010/main" val="4010116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ts val="0"/>
        </a:spcBef>
        <a:spcAft>
          <a:spcPts val="0"/>
        </a:spcAft>
        <a:buFont typeface="Arial"/>
        <a:buNone/>
        <a:defRPr sz="2400" b="1" kern="1200">
          <a:solidFill>
            <a:schemeClr val="tx1"/>
          </a:solidFill>
          <a:latin typeface="Helvetica"/>
          <a:ea typeface="+mn-ea"/>
          <a:cs typeface="Helvetica"/>
        </a:defRPr>
      </a:lvl1pPr>
      <a:lvl2pPr marL="439738" indent="-439738" algn="l" defTabSz="457200" rtl="0" eaLnBrk="1" latinLnBrk="0" hangingPunct="1">
        <a:spcBef>
          <a:spcPts val="1200"/>
        </a:spcBef>
        <a:buFont typeface="Arial"/>
        <a:buChar char="–"/>
        <a:defRPr sz="2000" i="0" kern="1200">
          <a:solidFill>
            <a:schemeClr val="tx1"/>
          </a:solidFill>
          <a:latin typeface="Helvetica Light"/>
          <a:ea typeface="+mn-ea"/>
          <a:cs typeface="Helvetica Light"/>
        </a:defRPr>
      </a:lvl2pPr>
      <a:lvl3pPr marL="1143000" indent="-228600" algn="l" defTabSz="457200" rtl="0" eaLnBrk="1" latinLnBrk="0" hangingPunct="1">
        <a:spcBef>
          <a:spcPct val="20000"/>
        </a:spcBef>
        <a:buFont typeface="Arial"/>
        <a:buChar char="•"/>
        <a:defRPr sz="1600" kern="1200">
          <a:solidFill>
            <a:schemeClr val="tx1"/>
          </a:solidFill>
          <a:latin typeface="Helvetica Light"/>
          <a:ea typeface="+mn-ea"/>
          <a:cs typeface="Helvetica Light"/>
        </a:defRPr>
      </a:lvl3pPr>
      <a:lvl4pPr marL="16002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4pPr>
      <a:lvl5pPr marL="2057400" indent="-228600" algn="l" defTabSz="457200" rtl="0" eaLnBrk="1" latinLnBrk="0" hangingPunct="1">
        <a:spcBef>
          <a:spcPct val="20000"/>
        </a:spcBef>
        <a:buFont typeface="Arial"/>
        <a:buChar char="»"/>
        <a:defRPr sz="3600" kern="1200">
          <a:solidFill>
            <a:schemeClr val="tx1"/>
          </a:solidFill>
          <a:latin typeface="Helvetica Light"/>
          <a:ea typeface="+mn-ea"/>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 Id="rId3" Target="../media/image1.jpeg" Type="http://schemas.openxmlformats.org/officeDocument/2006/relationships/image"/></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arget="../slideLayouts/slideLayout2.xml" Type="http://schemas.openxmlformats.org/officeDocument/2006/relationships/slideLayout"/><Relationship Id="rId2" Target="../media/image12.jpeg" Type="http://schemas.openxmlformats.org/officeDocument/2006/relationships/image"/></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arget="../slideLayouts/slideLayout2.xml" Type="http://schemas.openxmlformats.org/officeDocument/2006/relationships/slideLayout"/><Relationship Id="rId2" Target="../media/image5.jpeg" Type="http://schemas.openxmlformats.org/officeDocument/2006/relationships/image"/></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 Id="rId3"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maji_01.jpg"/>
          <p:cNvPicPr/>
          <p:nvPr/>
        </p:nvPicPr>
        <p:blipFill>
          <a:blip r:embed="rId2">
            <a:extLst/>
          </a:blip>
          <a:srcRect l="8690" r="8690"/>
          <a:stretch>
            <a:fillRect/>
          </a:stretch>
        </p:blipFill>
        <p:spPr>
          <a:xfrm>
            <a:off x="1134072" y="875110"/>
            <a:ext cx="6875859" cy="4161234"/>
          </a:xfrm>
          <a:prstGeom prst="rect">
            <a:avLst/>
          </a:prstGeom>
          <a:ln w="12700">
            <a:miter lim="400000"/>
          </a:ln>
        </p:spPr>
      </p:pic>
      <p:sp>
        <p:nvSpPr>
          <p:cNvPr id="38" name="Shape 38"/>
          <p:cNvSpPr>
            <a:spLocks noGrp="1"/>
          </p:cNvSpPr>
          <p:nvPr>
            <p:ph type="ctrTitle"/>
          </p:nvPr>
        </p:nvSpPr>
        <p:spPr>
          <a:xfrm>
            <a:off x="621654" y="5031409"/>
            <a:ext cx="7772400" cy="674538"/>
          </a:xfrm>
          <a:prstGeom prst="rect">
            <a:avLst/>
          </a:prstGeom>
        </p:spPr>
        <p:txBody>
          <a:bodyPr/>
          <a:lstStyle>
            <a:lvl1pPr defTabSz="379729">
              <a:defRPr sz="5200" b="1">
                <a:latin typeface="Helvetica"/>
                <a:ea typeface="Helvetica"/>
                <a:cs typeface="Helvetica"/>
                <a:sym typeface="Helvetica"/>
              </a:defRPr>
            </a:lvl1pPr>
          </a:lstStyle>
          <a:p>
            <a:pPr lvl="0">
              <a:defRPr sz="1800" b="0"/>
            </a:pPr>
            <a:r>
              <a:rPr sz="3700" dirty="0"/>
              <a:t>«Water Sector Reform in Kenya</a:t>
            </a:r>
            <a:r>
              <a:rPr lang="de-DE" sz="3700" dirty="0"/>
              <a:t> </a:t>
            </a:r>
            <a:r>
              <a:rPr sz="3700" dirty="0"/>
              <a:t>»</a:t>
            </a:r>
          </a:p>
        </p:txBody>
      </p:sp>
      <p:sp>
        <p:nvSpPr>
          <p:cNvPr id="39" name="Shape 39"/>
          <p:cNvSpPr>
            <a:spLocks noGrp="1"/>
          </p:cNvSpPr>
          <p:nvPr>
            <p:ph type="body" idx="4294967295"/>
          </p:nvPr>
        </p:nvSpPr>
        <p:spPr>
          <a:xfrm>
            <a:off x="1785938" y="5894388"/>
            <a:ext cx="7358062" cy="793750"/>
          </a:xfrm>
          <a:prstGeom prst="rect">
            <a:avLst/>
          </a:prstGeom>
        </p:spPr>
        <p:txBody>
          <a:bodyPr/>
          <a:lstStyle/>
          <a:p>
            <a:pPr lvl="0">
              <a:defRPr sz="1800"/>
            </a:pPr>
            <a:r>
              <a:rPr/>
              <a:t>Trainings 24.-28.8. and 28.9.-2.10.2015</a:t>
            </a:r>
          </a:p>
        </p:txBody>
      </p:sp>
      <p:pic>
        <p:nvPicPr>
          <p:cNvPr id="40" name="pasted-image.tif"/>
          <p:cNvPicPr/>
          <p:nvPr/>
        </p:nvPicPr>
        <p:blipFill>
          <a:blip r:embed="rId3">
            <a:extLst/>
          </a:blip>
          <a:stretch>
            <a:fillRect/>
          </a:stretch>
        </p:blipFill>
        <p:spPr>
          <a:xfrm>
            <a:off x="1132397" y="109946"/>
            <a:ext cx="7358063" cy="677073"/>
          </a:xfrm>
          <a:prstGeom prst="rect">
            <a:avLst/>
          </a:prstGeom>
          <a:ln w="12700">
            <a:miter lim="400000"/>
          </a:ln>
        </p:spPr>
      </p:pic>
    </p:spTree>
    <p:extLst>
      <p:ext uri="{BB962C8B-B14F-4D97-AF65-F5344CB8AC3E}">
        <p14:creationId xmlns:p14="http://schemas.microsoft.com/office/powerpoint/2010/main" val="16160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US" dirty="0" smtClean="0"/>
              <a:t>Wastewater System Operator</a:t>
            </a:r>
          </a:p>
          <a:p>
            <a:pPr lvl="1"/>
            <a:r>
              <a:rPr lang="en-US" dirty="0" smtClean="0"/>
              <a:t>Operating wastewater networks is considered a job with special responsibilities which is full of challenges. </a:t>
            </a:r>
          </a:p>
          <a:p>
            <a:pPr lvl="2"/>
            <a:r>
              <a:rPr lang="en-US" sz="1800" dirty="0" smtClean="0"/>
              <a:t>The operator is required to have </a:t>
            </a:r>
            <a:r>
              <a:rPr lang="en-US" sz="1800" b="1" dirty="0" smtClean="0"/>
              <a:t>specific qualifications </a:t>
            </a:r>
            <a:r>
              <a:rPr lang="en-US" sz="1800" dirty="0" smtClean="0"/>
              <a:t>such as above the average knowledge in many aspects, </a:t>
            </a:r>
          </a:p>
          <a:p>
            <a:pPr lvl="2"/>
            <a:r>
              <a:rPr lang="en-US" sz="1800" dirty="0" smtClean="0"/>
              <a:t>good common sense that guides in decision making in different conditions and circumstances, </a:t>
            </a:r>
          </a:p>
          <a:p>
            <a:pPr lvl="2"/>
            <a:r>
              <a:rPr lang="en-US" sz="1800" dirty="0" smtClean="0"/>
              <a:t>and shall be a highly trained and skilled professional. </a:t>
            </a:r>
          </a:p>
          <a:p>
            <a:pPr lvl="1"/>
            <a:r>
              <a:rPr lang="en-US" dirty="0" smtClean="0"/>
              <a:t>The safety of the operator’s life is related to the operator’s experience and that is manifested in his/ her commitment to safely completing every task.</a:t>
            </a:r>
          </a:p>
          <a:p>
            <a:endParaRPr lang="de-DE" dirty="0"/>
          </a:p>
        </p:txBody>
      </p:sp>
    </p:spTree>
    <p:extLst>
      <p:ext uri="{BB962C8B-B14F-4D97-AF65-F5344CB8AC3E}">
        <p14:creationId xmlns:p14="http://schemas.microsoft.com/office/powerpoint/2010/main" val="33022045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en-US" dirty="0" smtClean="0"/>
              <a:t>WW System Operator Protection</a:t>
            </a:r>
          </a:p>
          <a:p>
            <a:pPr lvl="1"/>
            <a:r>
              <a:rPr lang="en-US" dirty="0" smtClean="0"/>
              <a:t>Protective procedures include the followings:</a:t>
            </a:r>
          </a:p>
          <a:p>
            <a:pPr lvl="1">
              <a:buFont typeface="Wingdings" charset="2"/>
              <a:buChar char="q"/>
            </a:pPr>
            <a:r>
              <a:rPr lang="en-US" dirty="0" smtClean="0"/>
              <a:t>Protect yourself from getting infected by wearing the suitable clothes like gloves, chemical resistant clothing, Helmet, and safety boots.</a:t>
            </a:r>
          </a:p>
          <a:p>
            <a:pPr lvl="1">
              <a:buFont typeface="Wingdings" charset="2"/>
              <a:buChar char="q"/>
            </a:pPr>
            <a:r>
              <a:rPr lang="en-US" dirty="0" smtClean="0"/>
              <a:t>Use creams to prevent your skin against organics that cause diseases. They also reduce dermatitis effects.</a:t>
            </a:r>
          </a:p>
          <a:p>
            <a:pPr lvl="1">
              <a:buFont typeface="Wingdings" charset="2"/>
              <a:buChar char="q"/>
            </a:pPr>
            <a:r>
              <a:rPr lang="en-US" dirty="0" smtClean="0"/>
              <a:t>Use the first aid kit immediately- clean the effected area then use a disinfectant. Use a waterproof bandage.</a:t>
            </a:r>
          </a:p>
          <a:p>
            <a:endParaRPr lang="de-DE" dirty="0"/>
          </a:p>
        </p:txBody>
      </p:sp>
    </p:spTree>
    <p:extLst>
      <p:ext uri="{BB962C8B-B14F-4D97-AF65-F5344CB8AC3E}">
        <p14:creationId xmlns:p14="http://schemas.microsoft.com/office/powerpoint/2010/main" val="8442371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en-US" dirty="0" smtClean="0"/>
              <a:t>First Aid Kit</a:t>
            </a:r>
          </a:p>
          <a:p>
            <a:pPr lvl="1"/>
            <a:r>
              <a:rPr lang="en-US" dirty="0" smtClean="0"/>
              <a:t>A first aid kit shall always be ready and handy to operators at the manholes to be used right away. </a:t>
            </a:r>
          </a:p>
          <a:p>
            <a:pPr lvl="1"/>
            <a:r>
              <a:rPr lang="en-US" dirty="0" smtClean="0"/>
              <a:t>At least one person in the team (more than one person is preferable) shall be </a:t>
            </a:r>
            <a:r>
              <a:rPr lang="en-US" b="1" dirty="0" smtClean="0"/>
              <a:t>trained on using the first aid kit and perform first aid procedures. </a:t>
            </a:r>
            <a:endParaRPr lang="de-DE" b="1" dirty="0"/>
          </a:p>
        </p:txBody>
      </p:sp>
    </p:spTree>
    <p:extLst>
      <p:ext uri="{BB962C8B-B14F-4D97-AF65-F5344CB8AC3E}">
        <p14:creationId xmlns:p14="http://schemas.microsoft.com/office/powerpoint/2010/main" val="158237434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en-US" dirty="0" smtClean="0"/>
              <a:t>The WW System operator’s health state</a:t>
            </a:r>
          </a:p>
          <a:p>
            <a:pPr marL="0" lvl="1" indent="0">
              <a:buNone/>
            </a:pPr>
            <a:r>
              <a:rPr lang="en-US" dirty="0" smtClean="0"/>
              <a:t>The operator entering the manhole shall follow the following rules before entering:</a:t>
            </a:r>
          </a:p>
          <a:p>
            <a:pPr lvl="1"/>
            <a:r>
              <a:rPr lang="en-US" dirty="0" smtClean="0"/>
              <a:t>Shall be in a good health state</a:t>
            </a:r>
          </a:p>
          <a:p>
            <a:pPr lvl="1"/>
            <a:r>
              <a:rPr lang="en-US" dirty="0" smtClean="0"/>
              <a:t>Be in a good physical condition</a:t>
            </a:r>
          </a:p>
          <a:p>
            <a:pPr lvl="1"/>
            <a:r>
              <a:rPr lang="en-US" dirty="0" smtClean="0"/>
              <a:t>Free from hangover or medication related side effects.</a:t>
            </a:r>
          </a:p>
          <a:p>
            <a:pPr lvl="1"/>
            <a:r>
              <a:rPr lang="en-US" dirty="0" smtClean="0"/>
              <a:t>You shall not have any open wounds or blisters.</a:t>
            </a:r>
          </a:p>
          <a:p>
            <a:pPr lvl="1"/>
            <a:r>
              <a:rPr lang="en-US" dirty="0" smtClean="0"/>
              <a:t>Shall have the  up-to-date </a:t>
            </a:r>
            <a:r>
              <a:rPr lang="en-US" b="1" dirty="0" smtClean="0"/>
              <a:t>vaccinations </a:t>
            </a:r>
            <a:r>
              <a:rPr lang="en-US" dirty="0" smtClean="0"/>
              <a:t>required.</a:t>
            </a:r>
          </a:p>
          <a:p>
            <a:endParaRPr lang="de-DE" dirty="0"/>
          </a:p>
        </p:txBody>
      </p:sp>
    </p:spTree>
    <p:extLst>
      <p:ext uri="{BB962C8B-B14F-4D97-AF65-F5344CB8AC3E}">
        <p14:creationId xmlns:p14="http://schemas.microsoft.com/office/powerpoint/2010/main" val="53272456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en-US" dirty="0" smtClean="0"/>
              <a:t>Work in Manholes</a:t>
            </a:r>
          </a:p>
          <a:p>
            <a:pPr marL="0" lvl="1" indent="0">
              <a:buNone/>
            </a:pPr>
            <a:r>
              <a:rPr lang="en-US" dirty="0" smtClean="0"/>
              <a:t>Entering manholes is considered a very dangerous task:</a:t>
            </a:r>
          </a:p>
          <a:p>
            <a:pPr lvl="1"/>
            <a:r>
              <a:rPr lang="en-US" dirty="0" smtClean="0"/>
              <a:t> It has the potential for exposure to dangerous and flammable chemicals and gases.</a:t>
            </a:r>
          </a:p>
          <a:p>
            <a:pPr lvl="1"/>
            <a:r>
              <a:rPr lang="en-US" dirty="0" smtClean="0"/>
              <a:t> It can also expose the workers to injuries, contagious diseases and insects.</a:t>
            </a:r>
          </a:p>
          <a:p>
            <a:pPr lvl="1"/>
            <a:endParaRPr lang="en-US" dirty="0" smtClean="0"/>
          </a:p>
          <a:p>
            <a:pPr marL="0" lvl="1" indent="0">
              <a:buNone/>
            </a:pPr>
            <a:r>
              <a:rPr lang="en-US" dirty="0" smtClean="0">
                <a:solidFill>
                  <a:srgbClr val="FF0000"/>
                </a:solidFill>
              </a:rPr>
              <a:t>However, the work in manholes can be safe if proper measures are being followed.</a:t>
            </a:r>
          </a:p>
          <a:p>
            <a:endParaRPr lang="de-DE" dirty="0">
              <a:solidFill>
                <a:srgbClr val="FF0000"/>
              </a:solidFill>
            </a:endParaRPr>
          </a:p>
        </p:txBody>
      </p:sp>
    </p:spTree>
    <p:extLst>
      <p:ext uri="{BB962C8B-B14F-4D97-AF65-F5344CB8AC3E}">
        <p14:creationId xmlns:p14="http://schemas.microsoft.com/office/powerpoint/2010/main" val="22466683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Expected Risks in Manholes</a:t>
            </a:r>
          </a:p>
          <a:p>
            <a:pPr marL="0" lvl="1" indent="0">
              <a:buNone/>
            </a:pPr>
            <a:r>
              <a:rPr lang="en-US" dirty="0" smtClean="0"/>
              <a:t>There following are the major hazards that face the operator in manholes: </a:t>
            </a:r>
          </a:p>
          <a:p>
            <a:pPr lvl="1"/>
            <a:r>
              <a:rPr lang="en-US" dirty="0" smtClean="0"/>
              <a:t>physically injuries (</a:t>
            </a:r>
            <a:r>
              <a:rPr lang="en-US" dirty="0" smtClean="0"/>
              <a:t>slipping &amp; </a:t>
            </a:r>
            <a:r>
              <a:rPr lang="en-US" dirty="0" smtClean="0"/>
              <a:t>falling construction failure, falling objects), </a:t>
            </a:r>
          </a:p>
          <a:p>
            <a:pPr lvl="1"/>
            <a:r>
              <a:rPr lang="en-US" dirty="0" smtClean="0"/>
              <a:t>infectious disease, </a:t>
            </a:r>
          </a:p>
          <a:p>
            <a:pPr lvl="1"/>
            <a:r>
              <a:rPr lang="en-US" dirty="0" smtClean="0"/>
              <a:t>insects and creatures that sting, </a:t>
            </a:r>
          </a:p>
          <a:p>
            <a:pPr lvl="1"/>
            <a:r>
              <a:rPr lang="en-US" dirty="0" smtClean="0"/>
              <a:t>exposure to toxicants,</a:t>
            </a:r>
          </a:p>
          <a:p>
            <a:pPr lvl="1"/>
            <a:r>
              <a:rPr lang="de-DE" dirty="0"/>
              <a:t>d</a:t>
            </a:r>
            <a:r>
              <a:rPr lang="en-US" dirty="0" err="1" smtClean="0"/>
              <a:t>rowning</a:t>
            </a:r>
            <a:endParaRPr lang="en-US" dirty="0" smtClean="0"/>
          </a:p>
          <a:p>
            <a:endParaRPr lang="de-DE" dirty="0"/>
          </a:p>
        </p:txBody>
      </p:sp>
    </p:spTree>
    <p:extLst>
      <p:ext uri="{BB962C8B-B14F-4D97-AF65-F5344CB8AC3E}">
        <p14:creationId xmlns:p14="http://schemas.microsoft.com/office/powerpoint/2010/main" val="13656712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Safety harness with lifeline tripod and winch</a:t>
            </a:r>
          </a:p>
          <a:p>
            <a:pPr lvl="1"/>
            <a:r>
              <a:rPr lang="en-US" dirty="0" smtClean="0"/>
              <a:t>Any person entering the manhole or a confined space is required to wear the </a:t>
            </a:r>
            <a:r>
              <a:rPr lang="en-US" b="1" dirty="0" smtClean="0"/>
              <a:t>safety harness</a:t>
            </a:r>
            <a:r>
              <a:rPr lang="en-US" dirty="0" smtClean="0"/>
              <a:t>. </a:t>
            </a:r>
          </a:p>
          <a:p>
            <a:pPr lvl="1"/>
            <a:r>
              <a:rPr lang="en-US" dirty="0" smtClean="0"/>
              <a:t>The safety harness and lifeline can be used to lower the person down to the confined space. </a:t>
            </a:r>
          </a:p>
          <a:p>
            <a:pPr lvl="1"/>
            <a:r>
              <a:rPr lang="en-US" dirty="0" smtClean="0"/>
              <a:t>Any network operator stays up while the other worker is under the ground (in the manhole) and that is to monitor the safety harness’s performance. </a:t>
            </a:r>
          </a:p>
          <a:p>
            <a:pPr lvl="1"/>
            <a:r>
              <a:rPr lang="en-US" dirty="0" smtClean="0"/>
              <a:t>A third person shall be near them, for it is required to have two people to lift up an unconscious worker outside of the manhole.</a:t>
            </a:r>
          </a:p>
          <a:p>
            <a:endParaRPr lang="de-DE" dirty="0"/>
          </a:p>
        </p:txBody>
      </p:sp>
    </p:spTree>
    <p:extLst>
      <p:ext uri="{BB962C8B-B14F-4D97-AF65-F5344CB8AC3E}">
        <p14:creationId xmlns:p14="http://schemas.microsoft.com/office/powerpoint/2010/main" val="24475783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Ropes and Buckets</a:t>
            </a:r>
          </a:p>
          <a:p>
            <a:pPr lvl="1"/>
            <a:r>
              <a:rPr lang="en-US" dirty="0" smtClean="0"/>
              <a:t>Ropes and buckets are used to lower the tools into the manholes and lifting them up again. </a:t>
            </a:r>
          </a:p>
          <a:p>
            <a:pPr lvl="1"/>
            <a:r>
              <a:rPr lang="en-US" dirty="0" smtClean="0"/>
              <a:t>The safety clasp prevents the bucket from swinging. </a:t>
            </a:r>
          </a:p>
          <a:p>
            <a:pPr lvl="1"/>
            <a:r>
              <a:rPr lang="en-US" dirty="0" smtClean="0"/>
              <a:t>The dropping of tools and throwing them back up outside of the manhole had caused many injuries in the past. </a:t>
            </a:r>
          </a:p>
          <a:p>
            <a:endParaRPr lang="en-US" dirty="0" smtClean="0"/>
          </a:p>
          <a:p>
            <a:endParaRPr lang="de-DE" dirty="0"/>
          </a:p>
        </p:txBody>
      </p:sp>
    </p:spTree>
    <p:extLst>
      <p:ext uri="{BB962C8B-B14F-4D97-AF65-F5344CB8AC3E}">
        <p14:creationId xmlns:p14="http://schemas.microsoft.com/office/powerpoint/2010/main" val="23028071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US" dirty="0" smtClean="0"/>
              <a:t>Entering a manhole procedures (I)</a:t>
            </a:r>
          </a:p>
          <a:p>
            <a:pPr lvl="1"/>
            <a:r>
              <a:rPr lang="en-US" dirty="0" smtClean="0"/>
              <a:t>Minimum staff is 3 persons.</a:t>
            </a:r>
          </a:p>
          <a:p>
            <a:pPr lvl="1"/>
            <a:r>
              <a:rPr lang="en-US" dirty="0" smtClean="0"/>
              <a:t>Place a safety loop around the manhole if necessary.</a:t>
            </a:r>
          </a:p>
          <a:p>
            <a:pPr lvl="1"/>
            <a:r>
              <a:rPr lang="en-US" dirty="0" smtClean="0"/>
              <a:t>Adjust the </a:t>
            </a:r>
            <a:r>
              <a:rPr lang="en-US" b="1" dirty="0" smtClean="0"/>
              <a:t>portable gas detector </a:t>
            </a:r>
            <a:r>
              <a:rPr lang="en-US" dirty="0" smtClean="0"/>
              <a:t>before moving the manhole’s cover. </a:t>
            </a:r>
          </a:p>
          <a:p>
            <a:pPr lvl="1"/>
            <a:r>
              <a:rPr lang="en-US" dirty="0" smtClean="0"/>
              <a:t>Examine the entire depth of the manhole starting from its bottom to surface to determine the toxicants, flammable and explosive gases (H2S) and the shortage of Oxygen. </a:t>
            </a:r>
          </a:p>
          <a:p>
            <a:pPr lvl="1"/>
            <a:r>
              <a:rPr lang="en-US" dirty="0" smtClean="0"/>
              <a:t>Check if there is any combustible mixture before removing the manhole’s cover if possible. Removing the manhole’s cover might produce a spark that can cause an explosion. This action is good also in knowing the ventilation conditions down the manhole.</a:t>
            </a:r>
          </a:p>
          <a:p>
            <a:endParaRPr lang="de-DE" dirty="0"/>
          </a:p>
        </p:txBody>
      </p:sp>
      <p:pic>
        <p:nvPicPr>
          <p:cNvPr id="3" name="Image 2" descr="Capture d’écran 2015-08-26 à 14.41.2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1507" y="961776"/>
            <a:ext cx="1652493" cy="1478109"/>
          </a:xfrm>
          <a:prstGeom prst="rect">
            <a:avLst/>
          </a:prstGeom>
        </p:spPr>
      </p:pic>
    </p:spTree>
    <p:extLst>
      <p:ext uri="{BB962C8B-B14F-4D97-AF65-F5344CB8AC3E}">
        <p14:creationId xmlns:p14="http://schemas.microsoft.com/office/powerpoint/2010/main" val="3715104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Entering a manhole procedures (II)</a:t>
            </a:r>
          </a:p>
          <a:p>
            <a:pPr lvl="1"/>
            <a:r>
              <a:rPr lang="en-US" dirty="0" smtClean="0"/>
              <a:t>Never use your hands to remove or return the manhole’s cover; use any approved winch.</a:t>
            </a:r>
          </a:p>
          <a:p>
            <a:pPr lvl="1"/>
            <a:r>
              <a:rPr lang="en-US" dirty="0" smtClean="0"/>
              <a:t>Open the manhole from the top and bottom of the work site and that is to create a natural circulation in the manhole. Cover the manhole with grating and place barriers around the manhole to warn pedestrians and traffic.</a:t>
            </a:r>
          </a:p>
          <a:p>
            <a:pPr lvl="1"/>
            <a:r>
              <a:rPr lang="en-US" dirty="0" smtClean="0"/>
              <a:t> Sweep the area before removing the manhole’s cover, and clean</a:t>
            </a:r>
          </a:p>
          <a:p>
            <a:endParaRPr lang="de-DE" dirty="0"/>
          </a:p>
        </p:txBody>
      </p:sp>
    </p:spTree>
    <p:extLst>
      <p:ext uri="{BB962C8B-B14F-4D97-AF65-F5344CB8AC3E}">
        <p14:creationId xmlns:p14="http://schemas.microsoft.com/office/powerpoint/2010/main" val="20456464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85800" y="1852713"/>
            <a:ext cx="7772400" cy="674538"/>
          </a:xfrm>
        </p:spPr>
        <p:txBody>
          <a:bodyPr/>
          <a:lstStyle/>
          <a:p>
            <a:pPr lvl="0"/>
            <a:r>
              <a:rPr lang="en-US" dirty="0" smtClean="0"/>
              <a:t>Public Health and Occupational Safety</a:t>
            </a:r>
            <a:br>
              <a:rPr lang="en-US" dirty="0" smtClean="0"/>
            </a:br>
            <a:endParaRPr lang="de-DE" dirty="0"/>
          </a:p>
        </p:txBody>
      </p:sp>
      <p:sp>
        <p:nvSpPr>
          <p:cNvPr id="2" name="Textfeld 1"/>
          <p:cNvSpPr txBox="1"/>
          <p:nvPr/>
        </p:nvSpPr>
        <p:spPr>
          <a:xfrm>
            <a:off x="929990" y="2655850"/>
            <a:ext cx="7291482" cy="553998"/>
          </a:xfrm>
          <a:prstGeom prst="rect">
            <a:avLst/>
          </a:prstGeom>
          <a:noFill/>
        </p:spPr>
        <p:txBody>
          <a:bodyPr wrap="none" rtlCol="0">
            <a:spAutoFit/>
          </a:bodyPr>
          <a:lstStyle/>
          <a:p>
            <a:r>
              <a:rPr lang="de-DE" sz="1200" dirty="0" err="1">
                <a:latin typeface="Helvetica Light"/>
                <a:cs typeface="Helvetica Light"/>
              </a:rPr>
              <a:t>Based</a:t>
            </a:r>
            <a:r>
              <a:rPr lang="de-DE" sz="1200" dirty="0">
                <a:latin typeface="Helvetica Light"/>
                <a:cs typeface="Helvetica Light"/>
              </a:rPr>
              <a:t> </a:t>
            </a:r>
            <a:r>
              <a:rPr lang="de-DE" sz="1200" dirty="0" smtClean="0">
                <a:latin typeface="Helvetica Light"/>
                <a:cs typeface="Helvetica Light"/>
              </a:rPr>
              <a:t>on DWA/</a:t>
            </a:r>
            <a:r>
              <a:rPr lang="de-DE" sz="1200" dirty="0" err="1" smtClean="0">
                <a:latin typeface="Helvetica Light"/>
                <a:cs typeface="Helvetica Light"/>
              </a:rPr>
              <a:t>Engicon</a:t>
            </a:r>
            <a:r>
              <a:rPr lang="de-DE" sz="1200" dirty="0" smtClean="0">
                <a:latin typeface="Helvetica Light"/>
                <a:cs typeface="Helvetica Light"/>
              </a:rPr>
              <a:t> </a:t>
            </a:r>
            <a:r>
              <a:rPr lang="de-DE" sz="1200" dirty="0">
                <a:latin typeface="Helvetica Light"/>
                <a:cs typeface="Helvetica Light"/>
              </a:rPr>
              <a:t>„</a:t>
            </a:r>
            <a:r>
              <a:rPr lang="de-DE" sz="1200" dirty="0" err="1">
                <a:latin typeface="Helvetica Light"/>
                <a:cs typeface="Helvetica Light"/>
              </a:rPr>
              <a:t>Introduction</a:t>
            </a:r>
            <a:r>
              <a:rPr lang="de-DE" sz="1200" dirty="0">
                <a:latin typeface="Helvetica Light"/>
                <a:cs typeface="Helvetica Light"/>
              </a:rPr>
              <a:t> </a:t>
            </a:r>
            <a:r>
              <a:rPr lang="de-DE" sz="1200" dirty="0" err="1">
                <a:latin typeface="Helvetica Light"/>
                <a:cs typeface="Helvetica Light"/>
              </a:rPr>
              <a:t>to</a:t>
            </a:r>
            <a:r>
              <a:rPr lang="de-DE" sz="1200" dirty="0">
                <a:latin typeface="Helvetica Light"/>
                <a:cs typeface="Helvetica Light"/>
              </a:rPr>
              <a:t> </a:t>
            </a:r>
            <a:r>
              <a:rPr lang="de-DE" sz="1200" dirty="0" err="1" smtClean="0">
                <a:latin typeface="Helvetica Light"/>
                <a:cs typeface="Helvetica Light"/>
              </a:rPr>
              <a:t>Wastewater</a:t>
            </a:r>
            <a:r>
              <a:rPr lang="de-DE" sz="1200" dirty="0" smtClean="0">
                <a:latin typeface="Helvetica Light"/>
                <a:cs typeface="Helvetica Light"/>
              </a:rPr>
              <a:t> &amp; </a:t>
            </a:r>
            <a:r>
              <a:rPr lang="de-DE" sz="1200" dirty="0" err="1" smtClean="0">
                <a:latin typeface="Helvetica Light"/>
                <a:cs typeface="Helvetica Light"/>
              </a:rPr>
              <a:t>Health</a:t>
            </a:r>
            <a:r>
              <a:rPr lang="de-DE" sz="1200" dirty="0" smtClean="0">
                <a:latin typeface="Helvetica Light"/>
                <a:cs typeface="Helvetica Light"/>
              </a:rPr>
              <a:t> &amp; </a:t>
            </a:r>
            <a:r>
              <a:rPr lang="de-DE" sz="1200" dirty="0" err="1" smtClean="0">
                <a:latin typeface="Helvetica Light"/>
                <a:cs typeface="Helvetica Light"/>
              </a:rPr>
              <a:t>Safety</a:t>
            </a:r>
            <a:r>
              <a:rPr lang="de-DE" sz="1200" dirty="0" smtClean="0">
                <a:latin typeface="Helvetica Light"/>
                <a:cs typeface="Helvetica Light"/>
              </a:rPr>
              <a:t>“, </a:t>
            </a:r>
            <a:r>
              <a:rPr lang="de-DE" sz="1200" dirty="0" err="1">
                <a:latin typeface="Helvetica Light"/>
                <a:cs typeface="Helvetica Light"/>
              </a:rPr>
              <a:t>modified</a:t>
            </a:r>
            <a:r>
              <a:rPr lang="de-DE" sz="1200" dirty="0">
                <a:latin typeface="Helvetica Light"/>
                <a:cs typeface="Helvetica Light"/>
              </a:rPr>
              <a:t> </a:t>
            </a:r>
            <a:r>
              <a:rPr lang="de-DE" sz="1200" dirty="0" err="1">
                <a:latin typeface="Helvetica Light"/>
                <a:cs typeface="Helvetica Light"/>
              </a:rPr>
              <a:t>by</a:t>
            </a:r>
            <a:r>
              <a:rPr lang="de-DE" sz="1200" dirty="0">
                <a:latin typeface="Helvetica Light"/>
                <a:cs typeface="Helvetica Light"/>
              </a:rPr>
              <a:t> Margraf Publishers</a:t>
            </a:r>
          </a:p>
          <a:p>
            <a:endParaRPr lang="de-DE" dirty="0"/>
          </a:p>
        </p:txBody>
      </p:sp>
      <p:pic>
        <p:nvPicPr>
          <p:cNvPr id="3" name="Image 2"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5646" y="3542846"/>
            <a:ext cx="2375545" cy="2407503"/>
          </a:xfrm>
          <a:prstGeom prst="rect">
            <a:avLst/>
          </a:prstGeom>
        </p:spPr>
      </p:pic>
    </p:spTree>
    <p:extLst>
      <p:ext uri="{BB962C8B-B14F-4D97-AF65-F5344CB8AC3E}">
        <p14:creationId xmlns:p14="http://schemas.microsoft.com/office/powerpoint/2010/main" val="12046946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Entering a manhole procedures (III)</a:t>
            </a:r>
          </a:p>
          <a:p>
            <a:pPr lvl="1"/>
            <a:r>
              <a:rPr lang="en-US" dirty="0" smtClean="0"/>
              <a:t>The network operator ready to enter the manhole shall ensure that he had fastened the safety harness and lifeline correctly. The other workers or supervisor shall ensure that the safety protection clothing and equipment are safe and tied properly. </a:t>
            </a:r>
          </a:p>
          <a:p>
            <a:pPr lvl="1"/>
            <a:r>
              <a:rPr lang="en-US" dirty="0" smtClean="0"/>
              <a:t>It is necessary to </a:t>
            </a:r>
            <a:r>
              <a:rPr lang="en-US" b="1" dirty="0" smtClean="0"/>
              <a:t>continuously monitor the air atmosphere </a:t>
            </a:r>
            <a:r>
              <a:rPr lang="en-US" dirty="0" smtClean="0"/>
              <a:t>at the manhole during the presence of the network operator, to examine the shortage, enrichment of the Oxygen, flammable and explosive toxicant gases.</a:t>
            </a:r>
          </a:p>
          <a:p>
            <a:endParaRPr lang="de-DE" dirty="0"/>
          </a:p>
        </p:txBody>
      </p:sp>
    </p:spTree>
    <p:extLst>
      <p:ext uri="{BB962C8B-B14F-4D97-AF65-F5344CB8AC3E}">
        <p14:creationId xmlns:p14="http://schemas.microsoft.com/office/powerpoint/2010/main" val="23866142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While the operator in the manhole</a:t>
            </a:r>
          </a:p>
          <a:p>
            <a:pPr lvl="1"/>
            <a:r>
              <a:rPr lang="en-US" dirty="0" smtClean="0"/>
              <a:t>Lifeline end shall be secured outside the confined space.</a:t>
            </a:r>
          </a:p>
          <a:p>
            <a:pPr lvl="1"/>
            <a:r>
              <a:rPr lang="en-US" dirty="0" smtClean="0"/>
              <a:t>Oxygen shortage shall be examined continuously as long as the network operator is in the manhole, examining toxicant flammable and explosive gases (H2S). </a:t>
            </a:r>
          </a:p>
          <a:p>
            <a:pPr lvl="1"/>
            <a:r>
              <a:rPr lang="en-US" dirty="0" smtClean="0"/>
              <a:t>Good ventilation prevents problems from happening inside the manhole.</a:t>
            </a:r>
          </a:p>
          <a:p>
            <a:endParaRPr lang="de-DE" dirty="0"/>
          </a:p>
        </p:txBody>
      </p:sp>
    </p:spTree>
    <p:extLst>
      <p:ext uri="{BB962C8B-B14F-4D97-AF65-F5344CB8AC3E}">
        <p14:creationId xmlns:p14="http://schemas.microsoft.com/office/powerpoint/2010/main" val="2792035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US" dirty="0" smtClean="0"/>
              <a:t>While the operator in the manhole</a:t>
            </a:r>
          </a:p>
          <a:p>
            <a:pPr lvl="1"/>
            <a:r>
              <a:rPr lang="en-US" dirty="0" smtClean="0"/>
              <a:t>A team worker present at the safety enclosure shall continuously monitor the network operator in the manhole and perform no other activities. </a:t>
            </a:r>
          </a:p>
          <a:p>
            <a:pPr lvl="1"/>
            <a:r>
              <a:rPr lang="en-US" dirty="0" smtClean="0"/>
              <a:t>He should be attentive and secure everything in his pockets against falling down accidentally and injuring the network operator. The assistant shall always be ready for any call for help.  </a:t>
            </a:r>
          </a:p>
          <a:p>
            <a:pPr lvl="1"/>
            <a:r>
              <a:rPr lang="en-US" dirty="0" smtClean="0"/>
              <a:t>The network operator shall be pulled out of the manhole if any problem indications start to appear like irregular drainage, alerts from the atmosphere controller. </a:t>
            </a:r>
          </a:p>
          <a:p>
            <a:endParaRPr lang="de-DE" dirty="0"/>
          </a:p>
        </p:txBody>
      </p:sp>
    </p:spTree>
    <p:extLst>
      <p:ext uri="{BB962C8B-B14F-4D97-AF65-F5344CB8AC3E}">
        <p14:creationId xmlns:p14="http://schemas.microsoft.com/office/powerpoint/2010/main" val="218832020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4294967295"/>
          </p:nvPr>
        </p:nvSpPr>
        <p:spPr>
          <a:xfrm>
            <a:off x="329734" y="1325563"/>
            <a:ext cx="8229600" cy="4800600"/>
          </a:xfrm>
        </p:spPr>
        <p:txBody>
          <a:bodyPr/>
          <a:lstStyle/>
          <a:p>
            <a:r>
              <a:rPr lang="en-US" dirty="0" smtClean="0"/>
              <a:t>Post Exiting the Manhole</a:t>
            </a:r>
          </a:p>
          <a:p>
            <a:pPr lvl="1"/>
            <a:r>
              <a:rPr lang="en-US" dirty="0" smtClean="0"/>
              <a:t>At the end of the working day, the worker who was present in the manhole shall take a shower and wear clean clothes before leaving work, for clothes worn in the manhole shall not be reused under any circumstances. </a:t>
            </a:r>
          </a:p>
          <a:p>
            <a:pPr lvl="1"/>
            <a:r>
              <a:rPr lang="en-US" dirty="0" smtClean="0"/>
              <a:t>Don’t expose your family to the risk of contagious diseases should they touch that clothing. </a:t>
            </a:r>
          </a:p>
          <a:p>
            <a:pPr lvl="1"/>
            <a:r>
              <a:rPr lang="en-US" dirty="0"/>
              <a:t>D</a:t>
            </a:r>
            <a:r>
              <a:rPr lang="en-US" dirty="0" smtClean="0"/>
              <a:t>on’t wear any clothing that had been worn during wastewater network/home maintenance. </a:t>
            </a:r>
          </a:p>
          <a:p>
            <a:pPr lvl="1"/>
            <a:r>
              <a:rPr lang="en-US" dirty="0" smtClean="0"/>
              <a:t>Don’t wash these clothing in your private washing </a:t>
            </a:r>
            <a:r>
              <a:rPr lang="en-US" dirty="0" err="1" smtClean="0"/>
              <a:t>maschine</a:t>
            </a:r>
            <a:r>
              <a:rPr lang="en-US" dirty="0" smtClean="0"/>
              <a:t> and keep the work uniform and the office uniform in separate closets.</a:t>
            </a:r>
          </a:p>
          <a:p>
            <a:endParaRPr lang="de-DE" dirty="0"/>
          </a:p>
        </p:txBody>
      </p:sp>
    </p:spTree>
    <p:extLst>
      <p:ext uri="{BB962C8B-B14F-4D97-AF65-F5344CB8AC3E}">
        <p14:creationId xmlns:p14="http://schemas.microsoft.com/office/powerpoint/2010/main" val="21941243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a:t>Table </a:t>
            </a:r>
            <a:r>
              <a:rPr lang="de-DE" dirty="0" err="1"/>
              <a:t>of</a:t>
            </a:r>
            <a:r>
              <a:rPr lang="de-DE" dirty="0"/>
              <a:t> Content</a:t>
            </a:r>
          </a:p>
          <a:p>
            <a:endParaRPr lang="de-DE" dirty="0"/>
          </a:p>
          <a:p>
            <a:pPr lvl="1"/>
            <a:r>
              <a:rPr lang="de-DE" smtClean="0"/>
              <a:t>Self</a:t>
            </a:r>
            <a:r>
              <a:rPr lang="de-DE" dirty="0" smtClean="0"/>
              <a:t> </a:t>
            </a:r>
            <a:r>
              <a:rPr lang="de-DE" dirty="0" err="1" smtClean="0"/>
              <a:t>protection</a:t>
            </a:r>
            <a:r>
              <a:rPr lang="de-DE" dirty="0" smtClean="0"/>
              <a:t> &amp; </a:t>
            </a:r>
            <a:r>
              <a:rPr lang="de-DE" dirty="0" err="1" smtClean="0"/>
              <a:t>safety</a:t>
            </a:r>
            <a:r>
              <a:rPr lang="de-DE" dirty="0" smtClean="0"/>
              <a:t> </a:t>
            </a:r>
            <a:r>
              <a:rPr lang="de-DE" dirty="0" err="1" smtClean="0"/>
              <a:t>equipment</a:t>
            </a:r>
            <a:endParaRPr lang="de-DE" dirty="0" smtClean="0"/>
          </a:p>
          <a:p>
            <a:pPr lvl="1"/>
            <a:r>
              <a:rPr lang="de-DE" dirty="0" err="1" smtClean="0"/>
              <a:t>Wastewater</a:t>
            </a:r>
            <a:r>
              <a:rPr lang="de-DE" dirty="0" smtClean="0"/>
              <a:t> System Operator</a:t>
            </a:r>
          </a:p>
          <a:p>
            <a:pPr lvl="1"/>
            <a:r>
              <a:rPr lang="de-DE" dirty="0" smtClean="0"/>
              <a:t>Work in </a:t>
            </a:r>
            <a:r>
              <a:rPr lang="de-DE" dirty="0" err="1" smtClean="0"/>
              <a:t>Manholes</a:t>
            </a:r>
            <a:endParaRPr lang="de-DE" dirty="0" smtClean="0"/>
          </a:p>
          <a:p>
            <a:pPr lvl="1"/>
            <a:r>
              <a:rPr lang="de-DE" dirty="0" err="1" smtClean="0"/>
              <a:t>Safety</a:t>
            </a:r>
            <a:r>
              <a:rPr lang="de-DE" dirty="0" smtClean="0"/>
              <a:t> </a:t>
            </a:r>
            <a:r>
              <a:rPr lang="de-DE" dirty="0" err="1" smtClean="0"/>
              <a:t>harness</a:t>
            </a:r>
            <a:endParaRPr lang="de-DE" dirty="0" smtClean="0"/>
          </a:p>
          <a:p>
            <a:pPr lvl="1"/>
            <a:endParaRPr lang="de-DE" dirty="0"/>
          </a:p>
          <a:p>
            <a:endParaRPr lang="de-DE" dirty="0"/>
          </a:p>
        </p:txBody>
      </p:sp>
      <p:pic>
        <p:nvPicPr>
          <p:cNvPr id="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1789113"/>
            <a:ext cx="3174919" cy="4243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7756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US" dirty="0" smtClean="0"/>
              <a:t>Self protection &amp; safety equipment:</a:t>
            </a:r>
          </a:p>
          <a:p>
            <a:pPr lvl="1"/>
            <a:r>
              <a:rPr lang="en-US" b="1" dirty="0" smtClean="0"/>
              <a:t>Safety shoes </a:t>
            </a:r>
            <a:r>
              <a:rPr lang="en-US" dirty="0" smtClean="0"/>
              <a:t>– to protect the employee foot from cold, wet or falling of heavy weight </a:t>
            </a:r>
            <a:r>
              <a:rPr lang="en-US" dirty="0" smtClean="0"/>
              <a:t>things and from sliding..</a:t>
            </a:r>
            <a:endParaRPr lang="en-US" dirty="0" smtClean="0"/>
          </a:p>
          <a:p>
            <a:pPr lvl="1"/>
            <a:r>
              <a:rPr lang="en-US" b="1" dirty="0" smtClean="0"/>
              <a:t>Gloves</a:t>
            </a:r>
            <a:r>
              <a:rPr lang="en-US" dirty="0" smtClean="0"/>
              <a:t> – If there are injury risks or contagious diseases in the handwork.</a:t>
            </a:r>
          </a:p>
          <a:p>
            <a:pPr lvl="1"/>
            <a:r>
              <a:rPr lang="en-US" b="1" dirty="0" smtClean="0"/>
              <a:t>Helmet</a:t>
            </a:r>
            <a:r>
              <a:rPr lang="en-US" dirty="0" smtClean="0"/>
              <a:t> – to absorb shock on the head under any circumstances.</a:t>
            </a:r>
          </a:p>
          <a:p>
            <a:pPr lvl="1"/>
            <a:r>
              <a:rPr lang="en-US" b="1" dirty="0" smtClean="0"/>
              <a:t>Reflective vest </a:t>
            </a:r>
            <a:r>
              <a:rPr lang="en-US" dirty="0" smtClean="0"/>
              <a:t>– to indicate the employee on roads and nearby roads or in cloudy or rainy atmosphere and in areas with low efficient lighting</a:t>
            </a:r>
            <a:r>
              <a:rPr lang="en-US" dirty="0" smtClean="0"/>
              <a:t>.</a:t>
            </a:r>
          </a:p>
          <a:p>
            <a:pPr lvl="1"/>
            <a:r>
              <a:rPr lang="en-US" b="1" u="sng" dirty="0" smtClean="0"/>
              <a:t>Gas mask</a:t>
            </a:r>
            <a:r>
              <a:rPr lang="en-US" dirty="0"/>
              <a:t>: in confine spaces </a:t>
            </a:r>
          </a:p>
          <a:p>
            <a:pPr marL="0" lvl="1" indent="0">
              <a:buNone/>
            </a:pPr>
            <a:r>
              <a:rPr lang="en-US" dirty="0" smtClean="0"/>
              <a:t>A </a:t>
            </a:r>
            <a:r>
              <a:rPr lang="en-US" dirty="0"/>
              <a:t>respirator prevents you from inhaling any germs in the air </a:t>
            </a:r>
          </a:p>
          <a:p>
            <a:pPr marL="0" lvl="1" indent="0">
              <a:buNone/>
            </a:pPr>
            <a:endParaRPr lang="en-US" dirty="0" smtClean="0"/>
          </a:p>
        </p:txBody>
      </p:sp>
    </p:spTree>
    <p:extLst>
      <p:ext uri="{BB962C8B-B14F-4D97-AF65-F5344CB8AC3E}">
        <p14:creationId xmlns:p14="http://schemas.microsoft.com/office/powerpoint/2010/main" val="6620210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US" dirty="0" smtClean="0"/>
              <a:t>Self protection &amp; safety equipment</a:t>
            </a:r>
          </a:p>
          <a:p>
            <a:pPr lvl="1"/>
            <a:r>
              <a:rPr lang="en-US" b="1" u="sng" dirty="0" smtClean="0"/>
              <a:t>Long sleeve safety boot </a:t>
            </a:r>
            <a:r>
              <a:rPr lang="en-US" dirty="0" smtClean="0"/>
              <a:t>– to protect the foot from wet and cold. And to protect the foot from contagious diseases available in the wastewater and contaminated water.</a:t>
            </a:r>
          </a:p>
          <a:p>
            <a:pPr lvl="1"/>
            <a:r>
              <a:rPr lang="en-US" b="1" u="sng" dirty="0" smtClean="0"/>
              <a:t>Raincoat </a:t>
            </a:r>
            <a:r>
              <a:rPr lang="en-US" dirty="0" smtClean="0"/>
              <a:t>– to protect the employee from wet under rain or snow and facilitate his work in such weather.</a:t>
            </a:r>
          </a:p>
          <a:p>
            <a:pPr lvl="1"/>
            <a:r>
              <a:rPr lang="en-US" b="1" u="sng" dirty="0" smtClean="0"/>
              <a:t>Lab coat </a:t>
            </a:r>
            <a:r>
              <a:rPr lang="en-US" dirty="0" smtClean="0"/>
              <a:t>– to protect the body and clothes of the employee when dealing with chemicals.</a:t>
            </a:r>
          </a:p>
          <a:p>
            <a:pPr lvl="1"/>
            <a:r>
              <a:rPr lang="en-US" b="1" dirty="0" smtClean="0"/>
              <a:t>Earmuffs</a:t>
            </a:r>
            <a:r>
              <a:rPr lang="en-US" dirty="0" smtClean="0"/>
              <a:t> – to protect the hearing level of the employee from extreme sounds.</a:t>
            </a:r>
          </a:p>
        </p:txBody>
      </p:sp>
    </p:spTree>
    <p:extLst>
      <p:ext uri="{BB962C8B-B14F-4D97-AF65-F5344CB8AC3E}">
        <p14:creationId xmlns:p14="http://schemas.microsoft.com/office/powerpoint/2010/main" val="198291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US" dirty="0" smtClean="0"/>
              <a:t>Self protection &amp; safety equipment</a:t>
            </a:r>
          </a:p>
          <a:p>
            <a:pPr lvl="1"/>
            <a:r>
              <a:rPr lang="en-US" b="1" dirty="0" smtClean="0"/>
              <a:t>Electricity-resistance equipment </a:t>
            </a:r>
            <a:r>
              <a:rPr lang="en-US" dirty="0" smtClean="0"/>
              <a:t>– to protect the employee from the risks of electrical shocks.</a:t>
            </a:r>
          </a:p>
          <a:p>
            <a:pPr lvl="1"/>
            <a:r>
              <a:rPr lang="en-US" b="1" dirty="0" smtClean="0"/>
              <a:t>Goggles</a:t>
            </a:r>
            <a:r>
              <a:rPr lang="en-US" dirty="0" smtClean="0"/>
              <a:t> – to protect the eyes of the employee from dust or dispersed particles.</a:t>
            </a:r>
          </a:p>
          <a:p>
            <a:pPr lvl="1"/>
            <a:r>
              <a:rPr lang="en-US" b="1" dirty="0" smtClean="0"/>
              <a:t>Face-shield </a:t>
            </a:r>
            <a:r>
              <a:rPr lang="en-US" dirty="0" smtClean="0"/>
              <a:t>– to protect the employee eyes from welding ray and heat.</a:t>
            </a:r>
          </a:p>
          <a:p>
            <a:endParaRPr lang="en-US" dirty="0" smtClean="0"/>
          </a:p>
          <a:p>
            <a:endParaRPr lang="de-DE" dirty="0"/>
          </a:p>
        </p:txBody>
      </p:sp>
      <p:pic>
        <p:nvPicPr>
          <p:cNvPr id="3" name="Image 2" descr="Capture d’écran 2015-08-26 à 14.37.49.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8192" y="4046817"/>
            <a:ext cx="1522724" cy="2811183"/>
          </a:xfrm>
          <a:prstGeom prst="rect">
            <a:avLst/>
          </a:prstGeom>
        </p:spPr>
      </p:pic>
    </p:spTree>
    <p:extLst>
      <p:ext uri="{BB962C8B-B14F-4D97-AF65-F5344CB8AC3E}">
        <p14:creationId xmlns:p14="http://schemas.microsoft.com/office/powerpoint/2010/main" val="319404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pierung 5"/>
          <p:cNvGrpSpPr/>
          <p:nvPr/>
        </p:nvGrpSpPr>
        <p:grpSpPr>
          <a:xfrm>
            <a:off x="776028" y="1101950"/>
            <a:ext cx="7831719" cy="5161684"/>
            <a:chOff x="1018810" y="1802438"/>
            <a:chExt cx="10740926" cy="7079068"/>
          </a:xfrm>
        </p:grpSpPr>
        <p:pic>
          <p:nvPicPr>
            <p:cNvPr id="3" name="Picture 2" descr="http://www.reflective-fabrications.com.au/images/homepage/clothes-r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810" y="1802438"/>
              <a:ext cx="5703339" cy="3664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http://www.engnetglobal.com/images/companies/M/MEN001_ma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2148" y="1802438"/>
              <a:ext cx="5037588" cy="3664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http://textileinnovations.com/images/ATCD66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4427" y="4988264"/>
              <a:ext cx="2652538" cy="3893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8051964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g.tootoo.com/mytootoo/upload/72/72939_411de6b32d98ec27aa9a4c9ff13a12d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0977" y="936261"/>
            <a:ext cx="6183317" cy="4328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483684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http://www.oursbiz.com/Products/b/68/Welding-Goggle-Welding-Glasses-8927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026" y="503635"/>
            <a:ext cx="3768140" cy="5316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descr="http://t0.gstatic.com/images?q=tbn:ANd9GcTQF8HKmnPWMuvVNbSQMNpF5-HOPLaxmt-IWlrsQoat9IJnLfL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110" y="1677067"/>
            <a:ext cx="3214716" cy="33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9159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480</TotalTime>
  <Words>1328</Words>
  <Application>Microsoft Macintosh PowerPoint</Application>
  <PresentationFormat>Présentation à l'écran (4:3)</PresentationFormat>
  <Paragraphs>95</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Office-Design</vt:lpstr>
      <vt:lpstr>«Water Sector Reform in Kenya »</vt:lpstr>
      <vt:lpstr>Public Health and Occupational Safety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Hans Hartung</dc:creator>
  <cp:lastModifiedBy>Mostafa</cp:lastModifiedBy>
  <cp:revision>17</cp:revision>
  <dcterms:created xsi:type="dcterms:W3CDTF">2015-08-01T14:04:52Z</dcterms:created>
  <dcterms:modified xsi:type="dcterms:W3CDTF">2015-08-26T14:28:26Z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298230</vt:lpwstr>
  </property>
  <property fmtid="{D5CDD505-2E9C-101B-9397-08002B2CF9AE}" name="NXPowerLiteSettings" pid="3">
    <vt:lpwstr>C4000400038000</vt:lpwstr>
  </property>
  <property fmtid="{D5CDD505-2E9C-101B-9397-08002B2CF9AE}" name="NXPowerLiteVersion" pid="4">
    <vt:lpwstr>D7.1.10</vt:lpwstr>
  </property>
</Properties>
</file>